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288" r:id="rId3"/>
    <p:sldId id="268" r:id="rId4"/>
    <p:sldId id="261" r:id="rId5"/>
    <p:sldId id="287" r:id="rId6"/>
    <p:sldId id="262" r:id="rId7"/>
    <p:sldId id="271" r:id="rId8"/>
    <p:sldId id="286" r:id="rId9"/>
    <p:sldId id="275" r:id="rId10"/>
    <p:sldId id="280" r:id="rId11"/>
    <p:sldId id="274" r:id="rId12"/>
    <p:sldId id="281" r:id="rId13"/>
    <p:sldId id="273" r:id="rId14"/>
    <p:sldId id="276" r:id="rId15"/>
    <p:sldId id="266" r:id="rId16"/>
    <p:sldId id="277" r:id="rId17"/>
    <p:sldId id="279" r:id="rId18"/>
    <p:sldId id="278" r:id="rId19"/>
    <p:sldId id="272" r:id="rId20"/>
    <p:sldId id="289" r:id="rId21"/>
    <p:sldId id="284" r:id="rId2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-378" y="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:\Lidé\Kuba\2019_05_výběr\DSC_3999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38149" y="-911225"/>
            <a:ext cx="13069824" cy="868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831852" y="1709738"/>
            <a:ext cx="10515600" cy="1809639"/>
          </a:xfrm>
        </p:spPr>
        <p:txBody>
          <a:bodyPr anchor="b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Tvoříme a prožíváme!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31.7.2019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6" name="Obdélník 15"/>
          <p:cNvSpPr/>
          <p:nvPr userDrawn="1"/>
        </p:nvSpPr>
        <p:spPr>
          <a:xfrm>
            <a:off x="-6350" y="6089650"/>
            <a:ext cx="12192000" cy="768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Obrázek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74" y="6287596"/>
            <a:ext cx="2811255" cy="370742"/>
          </a:xfrm>
          <a:prstGeom prst="rect">
            <a:avLst/>
          </a:prstGeom>
        </p:spPr>
      </p:pic>
      <p:sp>
        <p:nvSpPr>
          <p:cNvPr id="17" name="Ovál 16"/>
          <p:cNvSpPr/>
          <p:nvPr userDrawn="1"/>
        </p:nvSpPr>
        <p:spPr>
          <a:xfrm>
            <a:off x="-1179094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 userDrawn="1"/>
        </p:nvSpPr>
        <p:spPr>
          <a:xfrm>
            <a:off x="-1179094" y="2370426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/>
          <p:cNvSpPr/>
          <p:nvPr userDrawn="1"/>
        </p:nvSpPr>
        <p:spPr>
          <a:xfrm>
            <a:off x="-1179094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/>
          <p:cNvSpPr/>
          <p:nvPr userDrawn="1"/>
        </p:nvSpPr>
        <p:spPr>
          <a:xfrm>
            <a:off x="-1179094" y="4325698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/>
          <p:cNvSpPr/>
          <p:nvPr userDrawn="1"/>
        </p:nvSpPr>
        <p:spPr>
          <a:xfrm>
            <a:off x="-1181434" y="5271503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/>
          <p:cNvSpPr/>
          <p:nvPr userDrawn="1"/>
        </p:nvSpPr>
        <p:spPr>
          <a:xfrm>
            <a:off x="-1181434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5808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a sděl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" t="14173" r="-99" b="1149"/>
          <a:stretch/>
        </p:blipFill>
        <p:spPr>
          <a:xfrm>
            <a:off x="-2340" y="0"/>
            <a:ext cx="12194340" cy="6883928"/>
          </a:xfrm>
          <a:prstGeom prst="rect">
            <a:avLst/>
          </a:prstGeom>
        </p:spPr>
      </p:pic>
      <p:sp>
        <p:nvSpPr>
          <p:cNvPr id="7" name="Obdélník 6"/>
          <p:cNvSpPr/>
          <p:nvPr userDrawn="1"/>
        </p:nvSpPr>
        <p:spPr>
          <a:xfrm>
            <a:off x="0" y="4790434"/>
            <a:ext cx="12192000" cy="2093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397045" y="5095717"/>
            <a:ext cx="5149516" cy="715534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hlavní sdělení slajdu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31.7.2019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909012" y="6356351"/>
            <a:ext cx="2743200" cy="365125"/>
          </a:xfrm>
        </p:spPr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4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4" y="2370426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4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4" y="4325698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4" y="5271503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4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Obrázek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44" y="6161560"/>
            <a:ext cx="1265019" cy="83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980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liny_otázka/odpověd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31.7.2019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9" name="Ovál 8"/>
          <p:cNvSpPr/>
          <p:nvPr userDrawn="1"/>
        </p:nvSpPr>
        <p:spPr>
          <a:xfrm>
            <a:off x="4137907" y="964524"/>
            <a:ext cx="3934391" cy="3934391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 anchorCtr="0">
            <a:normAutofit fontScale="92500" lnSpcReduction="10000"/>
          </a:bodyPr>
          <a:lstStyle/>
          <a:p>
            <a:pPr algn="ctr"/>
            <a:r>
              <a:rPr lang="cs-CZ" sz="7200" dirty="0">
                <a:solidFill>
                  <a:schemeClr val="bg1"/>
                </a:solidFill>
              </a:rPr>
              <a:t>Hlavní otázka?</a:t>
            </a:r>
          </a:p>
        </p:txBody>
      </p:sp>
      <p:sp>
        <p:nvSpPr>
          <p:cNvPr id="10" name="Ovál 9"/>
          <p:cNvSpPr/>
          <p:nvPr userDrawn="1"/>
        </p:nvSpPr>
        <p:spPr>
          <a:xfrm>
            <a:off x="2761684" y="3907864"/>
            <a:ext cx="2553833" cy="2553832"/>
          </a:xfrm>
          <a:prstGeom prst="ellipse">
            <a:avLst/>
          </a:prstGeom>
          <a:solidFill>
            <a:schemeClr val="accent4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 anchorCtr="0">
            <a:noAutofit/>
          </a:bodyPr>
          <a:lstStyle/>
          <a:p>
            <a:pPr algn="ctr"/>
            <a:r>
              <a:rPr lang="cs-CZ" sz="3600" dirty="0">
                <a:solidFill>
                  <a:schemeClr val="bg1"/>
                </a:solidFill>
              </a:rPr>
              <a:t>Odpověď</a:t>
            </a:r>
            <a:r>
              <a:rPr lang="cs-CZ" sz="3600" baseline="0" dirty="0">
                <a:solidFill>
                  <a:schemeClr val="bg1"/>
                </a:solidFill>
              </a:rPr>
              <a:t>:</a:t>
            </a:r>
          </a:p>
          <a:p>
            <a:pPr algn="ctr"/>
            <a:r>
              <a:rPr lang="cs-CZ" sz="3600" dirty="0">
                <a:solidFill>
                  <a:schemeClr val="bg1"/>
                </a:solidFill>
              </a:rPr>
              <a:t>Ne</a:t>
            </a:r>
          </a:p>
        </p:txBody>
      </p:sp>
      <p:sp>
        <p:nvSpPr>
          <p:cNvPr id="11" name="Ovál 10"/>
          <p:cNvSpPr/>
          <p:nvPr userDrawn="1"/>
        </p:nvSpPr>
        <p:spPr>
          <a:xfrm>
            <a:off x="6795380" y="3907864"/>
            <a:ext cx="2553833" cy="2553832"/>
          </a:xfrm>
          <a:prstGeom prst="ellipse">
            <a:avLst/>
          </a:prstGeom>
          <a:solidFill>
            <a:srgbClr val="FFFF00">
              <a:alpha val="62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 anchorCtr="0">
            <a:normAutofit/>
          </a:bodyPr>
          <a:lstStyle/>
          <a:p>
            <a:pPr algn="ctr"/>
            <a:r>
              <a:rPr lang="cs-CZ" sz="3600" dirty="0">
                <a:solidFill>
                  <a:schemeClr val="bg1"/>
                </a:solidFill>
              </a:rPr>
              <a:t>Odpověď: </a:t>
            </a:r>
          </a:p>
          <a:p>
            <a:pPr algn="ctr"/>
            <a:r>
              <a:rPr lang="cs-CZ" sz="3600" dirty="0">
                <a:solidFill>
                  <a:schemeClr val="bg1"/>
                </a:solidFill>
              </a:rPr>
              <a:t>ano</a:t>
            </a:r>
          </a:p>
        </p:txBody>
      </p:sp>
      <p:sp>
        <p:nvSpPr>
          <p:cNvPr id="12" name="Ovál 11"/>
          <p:cNvSpPr/>
          <p:nvPr userDrawn="1"/>
        </p:nvSpPr>
        <p:spPr>
          <a:xfrm>
            <a:off x="364307" y="4063667"/>
            <a:ext cx="2553833" cy="2553832"/>
          </a:xfrm>
          <a:prstGeom prst="ellipse">
            <a:avLst/>
          </a:prstGeom>
          <a:solidFill>
            <a:srgbClr val="FF0000">
              <a:alpha val="5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rmAutofit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</a:rPr>
              <a:t>špatně</a:t>
            </a:r>
          </a:p>
        </p:txBody>
      </p:sp>
      <p:sp>
        <p:nvSpPr>
          <p:cNvPr id="13" name="Ovál 12"/>
          <p:cNvSpPr/>
          <p:nvPr userDrawn="1"/>
        </p:nvSpPr>
        <p:spPr>
          <a:xfrm>
            <a:off x="9205332" y="4081695"/>
            <a:ext cx="2553833" cy="2553832"/>
          </a:xfrm>
          <a:prstGeom prst="ellipse">
            <a:avLst/>
          </a:prstGeom>
          <a:solidFill>
            <a:schemeClr val="accent2">
              <a:alpha val="5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 algn="ctr"/>
            <a:r>
              <a:rPr lang="cs-CZ" sz="4000" dirty="0">
                <a:solidFill>
                  <a:schemeClr val="bg1"/>
                </a:solidFill>
              </a:rPr>
              <a:t>správně</a:t>
            </a:r>
          </a:p>
        </p:txBody>
      </p:sp>
      <p:sp>
        <p:nvSpPr>
          <p:cNvPr id="14" name="Ovál 13"/>
          <p:cNvSpPr/>
          <p:nvPr userDrawn="1"/>
        </p:nvSpPr>
        <p:spPr>
          <a:xfrm>
            <a:off x="332006" y="2890964"/>
            <a:ext cx="1477052" cy="1477053"/>
          </a:xfrm>
          <a:prstGeom prst="ellipse">
            <a:avLst/>
          </a:prstGeom>
          <a:solidFill>
            <a:srgbClr val="FF0000">
              <a:alpha val="5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rmAutofit fontScale="77500" lnSpcReduction="20000"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</a:rPr>
              <a:t>Víme, proč?</a:t>
            </a:r>
          </a:p>
        </p:txBody>
      </p:sp>
      <p:sp>
        <p:nvSpPr>
          <p:cNvPr id="16" name="Ovál 15"/>
          <p:cNvSpPr/>
          <p:nvPr userDrawn="1"/>
        </p:nvSpPr>
        <p:spPr>
          <a:xfrm>
            <a:off x="10308052" y="2890964"/>
            <a:ext cx="1477052" cy="1477053"/>
          </a:xfrm>
          <a:prstGeom prst="ellipse">
            <a:avLst/>
          </a:prstGeom>
          <a:solidFill>
            <a:schemeClr val="accent2">
              <a:alpha val="5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rmAutofit fontScale="77500" lnSpcReduction="20000"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</a:rPr>
              <a:t>Víme, proč?</a:t>
            </a:r>
          </a:p>
        </p:txBody>
      </p:sp>
      <p:sp>
        <p:nvSpPr>
          <p:cNvPr id="8" name="Obdélník 7"/>
          <p:cNvSpPr/>
          <p:nvPr userDrawn="1"/>
        </p:nvSpPr>
        <p:spPr>
          <a:xfrm>
            <a:off x="332003" y="314325"/>
            <a:ext cx="3335122" cy="2472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  <a:p>
            <a:pPr algn="ctr"/>
            <a:endParaRPr lang="cs-CZ" dirty="0"/>
          </a:p>
        </p:txBody>
      </p:sp>
      <p:sp>
        <p:nvSpPr>
          <p:cNvPr id="20" name="Obdélník 19"/>
          <p:cNvSpPr/>
          <p:nvPr userDrawn="1"/>
        </p:nvSpPr>
        <p:spPr>
          <a:xfrm>
            <a:off x="8543075" y="384790"/>
            <a:ext cx="3335122" cy="2472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</a:t>
            </a:r>
            <a:r>
              <a:rPr lang="cs-CZ" sz="2000"/>
              <a:t>to dobře</a:t>
            </a:r>
            <a:endParaRPr lang="cs-CZ" sz="2000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  <a:p>
            <a:pPr algn="ctr"/>
            <a:endParaRPr lang="cs-CZ" dirty="0"/>
          </a:p>
        </p:txBody>
      </p:sp>
      <p:pic>
        <p:nvPicPr>
          <p:cNvPr id="21" name="Obrázek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492" y="6350000"/>
            <a:ext cx="1265019" cy="83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06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8" grpId="0"/>
      <p:bldP spid="20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bliny_otázka/odpovědi_skák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31.7.2019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9" name="Ovál 8"/>
          <p:cNvSpPr/>
          <p:nvPr userDrawn="1"/>
        </p:nvSpPr>
        <p:spPr>
          <a:xfrm>
            <a:off x="4137907" y="964524"/>
            <a:ext cx="3934391" cy="3934391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 anchorCtr="0">
            <a:normAutofit fontScale="92500" lnSpcReduction="10000"/>
          </a:bodyPr>
          <a:lstStyle/>
          <a:p>
            <a:pPr algn="ctr"/>
            <a:r>
              <a:rPr lang="cs-CZ" sz="7200" dirty="0">
                <a:solidFill>
                  <a:schemeClr val="bg1"/>
                </a:solidFill>
              </a:rPr>
              <a:t>Hlavní otázka?</a:t>
            </a:r>
          </a:p>
        </p:txBody>
      </p:sp>
      <p:sp>
        <p:nvSpPr>
          <p:cNvPr id="10" name="Ovál 9"/>
          <p:cNvSpPr/>
          <p:nvPr userDrawn="1"/>
        </p:nvSpPr>
        <p:spPr>
          <a:xfrm>
            <a:off x="2761684" y="3869764"/>
            <a:ext cx="2553833" cy="2553832"/>
          </a:xfrm>
          <a:prstGeom prst="ellipse">
            <a:avLst/>
          </a:prstGeom>
          <a:solidFill>
            <a:schemeClr val="accent4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 anchorCtr="0">
            <a:noAutofit/>
          </a:bodyPr>
          <a:lstStyle/>
          <a:p>
            <a:pPr algn="ctr"/>
            <a:r>
              <a:rPr lang="cs-CZ" sz="3600" dirty="0">
                <a:solidFill>
                  <a:schemeClr val="bg1"/>
                </a:solidFill>
              </a:rPr>
              <a:t>Odpověď</a:t>
            </a:r>
            <a:r>
              <a:rPr lang="cs-CZ" sz="3600" baseline="0" dirty="0">
                <a:solidFill>
                  <a:schemeClr val="bg1"/>
                </a:solidFill>
              </a:rPr>
              <a:t>:</a:t>
            </a:r>
          </a:p>
          <a:p>
            <a:pPr algn="ctr"/>
            <a:r>
              <a:rPr lang="cs-CZ" sz="3600" dirty="0">
                <a:solidFill>
                  <a:schemeClr val="bg1"/>
                </a:solidFill>
              </a:rPr>
              <a:t>Ne</a:t>
            </a:r>
          </a:p>
        </p:txBody>
      </p:sp>
      <p:sp>
        <p:nvSpPr>
          <p:cNvPr id="11" name="Ovál 10"/>
          <p:cNvSpPr/>
          <p:nvPr userDrawn="1"/>
        </p:nvSpPr>
        <p:spPr>
          <a:xfrm>
            <a:off x="6795380" y="3869764"/>
            <a:ext cx="2553833" cy="2553832"/>
          </a:xfrm>
          <a:prstGeom prst="ellipse">
            <a:avLst/>
          </a:prstGeom>
          <a:solidFill>
            <a:srgbClr val="FFFF00">
              <a:alpha val="62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 anchorCtr="0">
            <a:normAutofit/>
          </a:bodyPr>
          <a:lstStyle/>
          <a:p>
            <a:pPr algn="ctr"/>
            <a:r>
              <a:rPr lang="cs-CZ" sz="3600" dirty="0">
                <a:solidFill>
                  <a:schemeClr val="bg1"/>
                </a:solidFill>
              </a:rPr>
              <a:t>Odpověď: </a:t>
            </a:r>
          </a:p>
          <a:p>
            <a:pPr algn="ctr"/>
            <a:r>
              <a:rPr lang="cs-CZ" sz="3600" dirty="0">
                <a:solidFill>
                  <a:schemeClr val="bg1"/>
                </a:solidFill>
              </a:rPr>
              <a:t>ano</a:t>
            </a:r>
          </a:p>
        </p:txBody>
      </p:sp>
      <p:sp>
        <p:nvSpPr>
          <p:cNvPr id="12" name="Ovál 11"/>
          <p:cNvSpPr/>
          <p:nvPr userDrawn="1"/>
        </p:nvSpPr>
        <p:spPr>
          <a:xfrm>
            <a:off x="364307" y="4063667"/>
            <a:ext cx="2553833" cy="2553832"/>
          </a:xfrm>
          <a:prstGeom prst="ellipse">
            <a:avLst/>
          </a:prstGeom>
          <a:solidFill>
            <a:srgbClr val="FF0000">
              <a:alpha val="5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rmAutofit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</a:rPr>
              <a:t>špatně</a:t>
            </a:r>
          </a:p>
        </p:txBody>
      </p:sp>
      <p:sp>
        <p:nvSpPr>
          <p:cNvPr id="13" name="Ovál 12"/>
          <p:cNvSpPr/>
          <p:nvPr userDrawn="1"/>
        </p:nvSpPr>
        <p:spPr>
          <a:xfrm>
            <a:off x="9205332" y="4081695"/>
            <a:ext cx="2553833" cy="2553832"/>
          </a:xfrm>
          <a:prstGeom prst="ellipse">
            <a:avLst/>
          </a:prstGeom>
          <a:solidFill>
            <a:schemeClr val="accent2">
              <a:alpha val="5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 algn="ctr"/>
            <a:r>
              <a:rPr lang="cs-CZ" sz="4000" dirty="0">
                <a:solidFill>
                  <a:schemeClr val="bg1"/>
                </a:solidFill>
              </a:rPr>
              <a:t>správně</a:t>
            </a:r>
          </a:p>
        </p:txBody>
      </p:sp>
      <p:sp>
        <p:nvSpPr>
          <p:cNvPr id="14" name="Ovál 13"/>
          <p:cNvSpPr/>
          <p:nvPr userDrawn="1"/>
        </p:nvSpPr>
        <p:spPr>
          <a:xfrm>
            <a:off x="332006" y="2890964"/>
            <a:ext cx="1477052" cy="1477053"/>
          </a:xfrm>
          <a:prstGeom prst="ellipse">
            <a:avLst/>
          </a:prstGeom>
          <a:solidFill>
            <a:srgbClr val="FF0000">
              <a:alpha val="5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rmAutofit fontScale="77500" lnSpcReduction="20000"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</a:rPr>
              <a:t>Víme, proč?</a:t>
            </a:r>
          </a:p>
        </p:txBody>
      </p:sp>
      <p:sp>
        <p:nvSpPr>
          <p:cNvPr id="16" name="Ovál 15"/>
          <p:cNvSpPr/>
          <p:nvPr userDrawn="1"/>
        </p:nvSpPr>
        <p:spPr>
          <a:xfrm>
            <a:off x="10308052" y="2890964"/>
            <a:ext cx="1477052" cy="1477053"/>
          </a:xfrm>
          <a:prstGeom prst="ellipse">
            <a:avLst/>
          </a:prstGeom>
          <a:solidFill>
            <a:schemeClr val="accent2">
              <a:alpha val="5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rmAutofit fontScale="77500" lnSpcReduction="20000"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</a:rPr>
              <a:t>Víme, proč?</a:t>
            </a:r>
          </a:p>
        </p:txBody>
      </p:sp>
      <p:sp>
        <p:nvSpPr>
          <p:cNvPr id="8" name="Obdélník 7"/>
          <p:cNvSpPr/>
          <p:nvPr userDrawn="1"/>
        </p:nvSpPr>
        <p:spPr>
          <a:xfrm>
            <a:off x="332003" y="314325"/>
            <a:ext cx="3335122" cy="2472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  <a:p>
            <a:pPr algn="ctr"/>
            <a:endParaRPr lang="cs-CZ" dirty="0"/>
          </a:p>
        </p:txBody>
      </p:sp>
      <p:sp>
        <p:nvSpPr>
          <p:cNvPr id="20" name="Obdélník 19"/>
          <p:cNvSpPr/>
          <p:nvPr userDrawn="1"/>
        </p:nvSpPr>
        <p:spPr>
          <a:xfrm>
            <a:off x="8543075" y="384790"/>
            <a:ext cx="3335122" cy="2472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  <a:p>
            <a:pPr algn="ctr"/>
            <a:endParaRPr lang="cs-CZ" dirty="0"/>
          </a:p>
        </p:txBody>
      </p:sp>
      <p:pic>
        <p:nvPicPr>
          <p:cNvPr id="21" name="Obrázek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492" y="6350000"/>
            <a:ext cx="1265019" cy="83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81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8" grpId="0"/>
      <p:bldP spid="20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0" y="1"/>
            <a:ext cx="12192000" cy="2093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hlavní sdělení – má ježek bodliny?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838202" y="2165872"/>
            <a:ext cx="5029200" cy="3796778"/>
          </a:xfrm>
        </p:spPr>
        <p:txBody>
          <a:bodyPr lIns="0" rIns="0" anchor="t" anchorCtr="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aseline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cs-CZ" dirty="0"/>
              <a:t>Sem napište různé odpovědi</a:t>
            </a:r>
          </a:p>
          <a:p>
            <a:pPr lvl="0"/>
            <a:r>
              <a:rPr lang="cs-CZ" dirty="0"/>
              <a:t>Sem napište různé odpovědi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Ano, jednoznačně má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Ne, nemá</a:t>
            </a:r>
          </a:p>
          <a:p>
            <a:pPr lvl="0"/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31.7.2019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9" name="Obdélník 8"/>
          <p:cNvSpPr/>
          <p:nvPr userDrawn="1"/>
        </p:nvSpPr>
        <p:spPr>
          <a:xfrm>
            <a:off x="0" y="6125577"/>
            <a:ext cx="12192000" cy="8266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492" y="6350000"/>
            <a:ext cx="1265019" cy="839138"/>
          </a:xfrm>
          <a:prstGeom prst="rect">
            <a:avLst/>
          </a:prstGeom>
        </p:spPr>
      </p:pic>
      <p:sp>
        <p:nvSpPr>
          <p:cNvPr id="12" name="Zástupný symbol pro obsah 2"/>
          <p:cNvSpPr>
            <a:spLocks noGrp="1"/>
          </p:cNvSpPr>
          <p:nvPr>
            <p:ph idx="13" hasCustomPrompt="1"/>
          </p:nvPr>
        </p:nvSpPr>
        <p:spPr>
          <a:xfrm>
            <a:off x="6410324" y="2165872"/>
            <a:ext cx="4943476" cy="3796778"/>
          </a:xfrm>
        </p:spPr>
        <p:txBody>
          <a:bodyPr lIns="0" rIns="0" anchor="t" anchorCtr="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aseline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cs-CZ" dirty="0"/>
              <a:t>Sem napište různé odpovědi</a:t>
            </a:r>
          </a:p>
          <a:p>
            <a:pPr lvl="0"/>
            <a:r>
              <a:rPr lang="cs-CZ" dirty="0"/>
              <a:t>Sem napište různé odpovědi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Ano, jednoznačně má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Ne, nemá</a:t>
            </a:r>
          </a:p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799689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ozřazovač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0" y="1"/>
            <a:ext cx="12192000" cy="2093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hlavní sdělení – má ježek bodliny?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838202" y="2165872"/>
            <a:ext cx="10515600" cy="4083468"/>
          </a:xfrm>
        </p:spPr>
        <p:txBody>
          <a:bodyPr lIns="540000" rIns="540000" anchor="ctr" anchorCtr="1"/>
          <a:lstStyle>
            <a:lvl1pPr marL="228600" marR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aseline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cs-CZ" dirty="0"/>
              <a:t>Sem napište různé odpovědi</a:t>
            </a:r>
          </a:p>
          <a:p>
            <a:pPr lvl="0"/>
            <a:r>
              <a:rPr lang="cs-CZ" dirty="0"/>
              <a:t>Nebo možnosti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Ano, jednoznačně má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Ne, nemá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Nevím, neověřoval jsem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Musím se podívat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Nezajímá mě to</a:t>
            </a:r>
          </a:p>
          <a:p>
            <a:pPr lvl="0"/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31.7.2019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9" name="Obdélník 8"/>
          <p:cNvSpPr/>
          <p:nvPr userDrawn="1"/>
        </p:nvSpPr>
        <p:spPr>
          <a:xfrm>
            <a:off x="0" y="6125577"/>
            <a:ext cx="12192000" cy="8266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492" y="6350000"/>
            <a:ext cx="1265019" cy="83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8482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dkrývač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" t="14173" r="-99" b="1149"/>
          <a:stretch/>
        </p:blipFill>
        <p:spPr>
          <a:xfrm>
            <a:off x="-2340" y="0"/>
            <a:ext cx="12194340" cy="688392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397045" y="5095717"/>
            <a:ext cx="5149516" cy="715534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hlavní sdělení slajdu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31.7.2019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909012" y="6356351"/>
            <a:ext cx="2743200" cy="365125"/>
          </a:xfrm>
        </p:spPr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4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4" y="2370426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4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4" y="4325698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4" y="5271503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4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Obrázek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44" y="6161560"/>
            <a:ext cx="1265019" cy="839138"/>
          </a:xfrm>
          <a:prstGeom prst="rect">
            <a:avLst/>
          </a:prstGeom>
        </p:spPr>
      </p:pic>
      <p:sp>
        <p:nvSpPr>
          <p:cNvPr id="18" name="Obdélník 17"/>
          <p:cNvSpPr/>
          <p:nvPr userDrawn="1"/>
        </p:nvSpPr>
        <p:spPr>
          <a:xfrm>
            <a:off x="-4681" y="0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/>
          <p:cNvSpPr/>
          <p:nvPr userDrawn="1"/>
        </p:nvSpPr>
        <p:spPr>
          <a:xfrm>
            <a:off x="2443319" y="0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bdélník 19"/>
          <p:cNvSpPr/>
          <p:nvPr userDrawn="1"/>
        </p:nvSpPr>
        <p:spPr>
          <a:xfrm>
            <a:off x="4888978" y="0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bdélník 21"/>
          <p:cNvSpPr/>
          <p:nvPr userDrawn="1"/>
        </p:nvSpPr>
        <p:spPr>
          <a:xfrm>
            <a:off x="7336978" y="0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délník 22"/>
          <p:cNvSpPr/>
          <p:nvPr userDrawn="1"/>
        </p:nvSpPr>
        <p:spPr>
          <a:xfrm>
            <a:off x="9782637" y="0"/>
            <a:ext cx="2409364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bdélník 23"/>
          <p:cNvSpPr/>
          <p:nvPr userDrawn="1"/>
        </p:nvSpPr>
        <p:spPr>
          <a:xfrm>
            <a:off x="0" y="1377525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bdélník 24"/>
          <p:cNvSpPr/>
          <p:nvPr userDrawn="1"/>
        </p:nvSpPr>
        <p:spPr>
          <a:xfrm>
            <a:off x="2448000" y="1377525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bdélník 25"/>
          <p:cNvSpPr/>
          <p:nvPr userDrawn="1"/>
        </p:nvSpPr>
        <p:spPr>
          <a:xfrm>
            <a:off x="4893659" y="1377525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bdélník 26"/>
          <p:cNvSpPr/>
          <p:nvPr userDrawn="1"/>
        </p:nvSpPr>
        <p:spPr>
          <a:xfrm>
            <a:off x="7341659" y="1377525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bdélník 27"/>
          <p:cNvSpPr/>
          <p:nvPr userDrawn="1"/>
        </p:nvSpPr>
        <p:spPr>
          <a:xfrm>
            <a:off x="9787320" y="1377525"/>
            <a:ext cx="2409364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bdélník 28"/>
          <p:cNvSpPr/>
          <p:nvPr userDrawn="1"/>
        </p:nvSpPr>
        <p:spPr>
          <a:xfrm>
            <a:off x="0" y="2752368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bdélník 29"/>
          <p:cNvSpPr/>
          <p:nvPr userDrawn="1"/>
        </p:nvSpPr>
        <p:spPr>
          <a:xfrm>
            <a:off x="2448000" y="2752368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bdélník 30"/>
          <p:cNvSpPr/>
          <p:nvPr userDrawn="1"/>
        </p:nvSpPr>
        <p:spPr>
          <a:xfrm>
            <a:off x="4893659" y="2752368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bdélník 31"/>
          <p:cNvSpPr/>
          <p:nvPr userDrawn="1"/>
        </p:nvSpPr>
        <p:spPr>
          <a:xfrm>
            <a:off x="7341659" y="2752368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Obdélník 32"/>
          <p:cNvSpPr/>
          <p:nvPr userDrawn="1"/>
        </p:nvSpPr>
        <p:spPr>
          <a:xfrm>
            <a:off x="9787320" y="2752368"/>
            <a:ext cx="2409364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Obdélník 33"/>
          <p:cNvSpPr/>
          <p:nvPr userDrawn="1"/>
        </p:nvSpPr>
        <p:spPr>
          <a:xfrm>
            <a:off x="0" y="4132503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Obdélník 34"/>
          <p:cNvSpPr/>
          <p:nvPr userDrawn="1"/>
        </p:nvSpPr>
        <p:spPr>
          <a:xfrm>
            <a:off x="2448000" y="4132503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Obdélník 35"/>
          <p:cNvSpPr/>
          <p:nvPr userDrawn="1"/>
        </p:nvSpPr>
        <p:spPr>
          <a:xfrm>
            <a:off x="4893659" y="4132503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Obdélník 36"/>
          <p:cNvSpPr/>
          <p:nvPr userDrawn="1"/>
        </p:nvSpPr>
        <p:spPr>
          <a:xfrm>
            <a:off x="7341659" y="4132503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Obdélník 37"/>
          <p:cNvSpPr/>
          <p:nvPr userDrawn="1"/>
        </p:nvSpPr>
        <p:spPr>
          <a:xfrm>
            <a:off x="9787320" y="4132503"/>
            <a:ext cx="2409364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Obdélník 38"/>
          <p:cNvSpPr/>
          <p:nvPr userDrawn="1"/>
        </p:nvSpPr>
        <p:spPr>
          <a:xfrm>
            <a:off x="2340" y="5503500"/>
            <a:ext cx="2448000" cy="1380427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Obdélník 39"/>
          <p:cNvSpPr/>
          <p:nvPr userDrawn="1"/>
        </p:nvSpPr>
        <p:spPr>
          <a:xfrm>
            <a:off x="2450340" y="5503500"/>
            <a:ext cx="2448000" cy="1380427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Obdélník 40"/>
          <p:cNvSpPr/>
          <p:nvPr userDrawn="1"/>
        </p:nvSpPr>
        <p:spPr>
          <a:xfrm>
            <a:off x="4895998" y="5503500"/>
            <a:ext cx="2448000" cy="1380427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Obdélník 41"/>
          <p:cNvSpPr/>
          <p:nvPr userDrawn="1"/>
        </p:nvSpPr>
        <p:spPr>
          <a:xfrm>
            <a:off x="7343998" y="5503500"/>
            <a:ext cx="2448000" cy="1380427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Obdélník 42"/>
          <p:cNvSpPr/>
          <p:nvPr userDrawn="1"/>
        </p:nvSpPr>
        <p:spPr>
          <a:xfrm>
            <a:off x="9789659" y="5503500"/>
            <a:ext cx="2409364" cy="1380427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9851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2" grpId="0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31.7.2019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20159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31.7.2019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55998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31.7.2019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3739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31.7.2019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9441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" t="3848" r="-197" b="11924"/>
          <a:stretch/>
        </p:blipFill>
        <p:spPr>
          <a:xfrm>
            <a:off x="0" y="0"/>
            <a:ext cx="12192000" cy="684596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831852" y="1709738"/>
            <a:ext cx="10515600" cy="1809639"/>
          </a:xfrm>
        </p:spPr>
        <p:txBody>
          <a:bodyPr anchor="b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Tvoříme a prožíváme!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31.7.2019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 rot="757428">
            <a:off x="9280416" y="3715757"/>
            <a:ext cx="1883940" cy="1883940"/>
          </a:xfrm>
          <a:prstGeom prst="ellipse">
            <a:avLst/>
          </a:prstGeom>
          <a:solidFill>
            <a:schemeClr val="accent6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252000" rIns="0" bIns="0" rtlCol="0" anchor="t" anchorCtr="0">
            <a:normAutofit fontScale="70000" lnSpcReduction="20000"/>
          </a:bodyPr>
          <a:lstStyle/>
          <a:p>
            <a:pPr algn="ctr"/>
            <a:r>
              <a:rPr lang="cs-CZ" sz="7200" dirty="0">
                <a:solidFill>
                  <a:schemeClr val="bg1"/>
                </a:solidFill>
              </a:rPr>
              <a:t>Ahoj</a:t>
            </a:r>
            <a:r>
              <a:rPr lang="cs-CZ" sz="7200" baseline="0" dirty="0">
                <a:solidFill>
                  <a:schemeClr val="bg1"/>
                </a:solidFill>
              </a:rPr>
              <a:t>!</a:t>
            </a:r>
            <a:endParaRPr lang="cs-CZ" sz="7200" dirty="0">
              <a:solidFill>
                <a:schemeClr val="bg1"/>
              </a:solidFill>
            </a:endParaRPr>
          </a:p>
        </p:txBody>
      </p:sp>
      <p:sp>
        <p:nvSpPr>
          <p:cNvPr id="16" name="Obdélník 15"/>
          <p:cNvSpPr/>
          <p:nvPr userDrawn="1"/>
        </p:nvSpPr>
        <p:spPr>
          <a:xfrm>
            <a:off x="-6350" y="6089650"/>
            <a:ext cx="12192000" cy="768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Obrázek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74" y="6287596"/>
            <a:ext cx="2811255" cy="370742"/>
          </a:xfrm>
          <a:prstGeom prst="rect">
            <a:avLst/>
          </a:prstGeom>
        </p:spPr>
      </p:pic>
      <p:sp>
        <p:nvSpPr>
          <p:cNvPr id="14" name="Ovál 13"/>
          <p:cNvSpPr/>
          <p:nvPr userDrawn="1"/>
        </p:nvSpPr>
        <p:spPr>
          <a:xfrm>
            <a:off x="-1179094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/>
          <p:cNvSpPr/>
          <p:nvPr userDrawn="1"/>
        </p:nvSpPr>
        <p:spPr>
          <a:xfrm>
            <a:off x="-1179094" y="2370426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 userDrawn="1"/>
        </p:nvSpPr>
        <p:spPr>
          <a:xfrm>
            <a:off x="-1179094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/>
          <p:cNvSpPr/>
          <p:nvPr userDrawn="1"/>
        </p:nvSpPr>
        <p:spPr>
          <a:xfrm>
            <a:off x="-1179094" y="4325698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/>
          <p:cNvSpPr/>
          <p:nvPr userDrawn="1"/>
        </p:nvSpPr>
        <p:spPr>
          <a:xfrm>
            <a:off x="-1181434" y="5271503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/>
          <p:cNvSpPr/>
          <p:nvPr userDrawn="1"/>
        </p:nvSpPr>
        <p:spPr>
          <a:xfrm>
            <a:off x="-1181434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1862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31.7.2019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66438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31.7.2019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00853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31.7.2019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26943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31.7.2019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55005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847496"/>
            <a:ext cx="12185649" cy="1010504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none"/>
        </p:style>
        <p:txBody>
          <a:bodyPr anchor="b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17" name="Ovál 16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331" y="1501297"/>
            <a:ext cx="4651898" cy="308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981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U:\Lidé\Kuba\2019_05_výběr\DSC_3999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60"/>
          <a:stretch/>
        </p:blipFill>
        <p:spPr bwMode="auto">
          <a:xfrm>
            <a:off x="0" y="-12033"/>
            <a:ext cx="12192000" cy="687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831852" y="2612571"/>
            <a:ext cx="10515600" cy="906806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none"/>
        </p:style>
        <p:txBody>
          <a:bodyPr anchor="b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Hlavní sdělení programu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31.7.2019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2" y="449858"/>
            <a:ext cx="3586929" cy="2379356"/>
          </a:xfrm>
          <a:prstGeom prst="rect">
            <a:avLst/>
          </a:prstGeom>
        </p:spPr>
      </p:pic>
      <p:sp>
        <p:nvSpPr>
          <p:cNvPr id="17" name="Ovál 16"/>
          <p:cNvSpPr/>
          <p:nvPr userDrawn="1"/>
        </p:nvSpPr>
        <p:spPr>
          <a:xfrm>
            <a:off x="-1179094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 userDrawn="1"/>
        </p:nvSpPr>
        <p:spPr>
          <a:xfrm>
            <a:off x="-1179094" y="2370426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/>
          <p:cNvSpPr/>
          <p:nvPr userDrawn="1"/>
        </p:nvSpPr>
        <p:spPr>
          <a:xfrm>
            <a:off x="-1179094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/>
          <p:cNvSpPr/>
          <p:nvPr userDrawn="1"/>
        </p:nvSpPr>
        <p:spPr>
          <a:xfrm>
            <a:off x="-1179094" y="4325698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/>
          <p:cNvSpPr/>
          <p:nvPr userDrawn="1"/>
        </p:nvSpPr>
        <p:spPr>
          <a:xfrm>
            <a:off x="-1181434" y="5271503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/>
          <p:cNvSpPr/>
          <p:nvPr userDrawn="1"/>
        </p:nvSpPr>
        <p:spPr>
          <a:xfrm>
            <a:off x="-1181434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081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U:\Lidé\Kuba\2019_05_výběr\DSC_3999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38149" y="-911225"/>
            <a:ext cx="13069824" cy="868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831852" y="2612571"/>
            <a:ext cx="10515600" cy="906806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none"/>
        </p:style>
        <p:txBody>
          <a:bodyPr anchor="b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Hlavní sdělení programu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31.7.2019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6" name="Obdélník 15"/>
          <p:cNvSpPr/>
          <p:nvPr userDrawn="1"/>
        </p:nvSpPr>
        <p:spPr>
          <a:xfrm>
            <a:off x="-6350" y="6089650"/>
            <a:ext cx="12192000" cy="768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Obrázek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74" y="6287596"/>
            <a:ext cx="2811255" cy="370742"/>
          </a:xfrm>
          <a:prstGeom prst="rect">
            <a:avLst/>
          </a:prstGeom>
        </p:spPr>
      </p:pic>
      <p:sp>
        <p:nvSpPr>
          <p:cNvPr id="17" name="Ovál 16"/>
          <p:cNvSpPr/>
          <p:nvPr userDrawn="1"/>
        </p:nvSpPr>
        <p:spPr>
          <a:xfrm>
            <a:off x="-1179094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 userDrawn="1"/>
        </p:nvSpPr>
        <p:spPr>
          <a:xfrm>
            <a:off x="-1179094" y="2370426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/>
          <p:cNvSpPr/>
          <p:nvPr userDrawn="1"/>
        </p:nvSpPr>
        <p:spPr>
          <a:xfrm>
            <a:off x="-1179094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/>
          <p:cNvSpPr/>
          <p:nvPr userDrawn="1"/>
        </p:nvSpPr>
        <p:spPr>
          <a:xfrm>
            <a:off x="-1179094" y="4325698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/>
          <p:cNvSpPr/>
          <p:nvPr userDrawn="1"/>
        </p:nvSpPr>
        <p:spPr>
          <a:xfrm>
            <a:off x="-1181434" y="5271503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/>
          <p:cNvSpPr/>
          <p:nvPr userDrawn="1"/>
        </p:nvSpPr>
        <p:spPr>
          <a:xfrm>
            <a:off x="-1181434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1193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95"/>
          <a:stretch/>
        </p:blipFill>
        <p:spPr>
          <a:xfrm>
            <a:off x="-6350" y="-10632"/>
            <a:ext cx="12192000" cy="6868633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831852" y="1709738"/>
            <a:ext cx="10515600" cy="1809639"/>
          </a:xfrm>
        </p:spPr>
        <p:txBody>
          <a:bodyPr anchor="b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cs-CZ" dirty="0" smtClean="0"/>
              <a:t>Tvoříme a prožíváme!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31.7.2019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 rot="757428">
            <a:off x="633701" y="711452"/>
            <a:ext cx="1883940" cy="1883940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252000" rIns="0" bIns="0" rtlCol="0" anchor="t" anchorCtr="0">
            <a:normAutofit fontScale="70000" lnSpcReduction="20000"/>
          </a:bodyPr>
          <a:lstStyle/>
          <a:p>
            <a:pPr algn="ctr"/>
            <a:r>
              <a:rPr lang="cs-CZ" sz="7200" dirty="0">
                <a:solidFill>
                  <a:schemeClr val="bg1"/>
                </a:solidFill>
              </a:rPr>
              <a:t>Ahoj</a:t>
            </a:r>
            <a:r>
              <a:rPr lang="cs-CZ" sz="7200" baseline="0" dirty="0">
                <a:solidFill>
                  <a:schemeClr val="bg1"/>
                </a:solidFill>
              </a:rPr>
              <a:t>!</a:t>
            </a:r>
            <a:endParaRPr lang="cs-CZ" sz="7200" dirty="0">
              <a:solidFill>
                <a:schemeClr val="bg1"/>
              </a:solidFill>
            </a:endParaRPr>
          </a:p>
        </p:txBody>
      </p:sp>
      <p:sp>
        <p:nvSpPr>
          <p:cNvPr id="16" name="Obdélník 15"/>
          <p:cNvSpPr/>
          <p:nvPr userDrawn="1"/>
        </p:nvSpPr>
        <p:spPr>
          <a:xfrm>
            <a:off x="-6350" y="6089650"/>
            <a:ext cx="12192000" cy="768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Obrázek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74" y="6287596"/>
            <a:ext cx="2811255" cy="370742"/>
          </a:xfrm>
          <a:prstGeom prst="rect">
            <a:avLst/>
          </a:prstGeom>
        </p:spPr>
      </p:pic>
      <p:sp>
        <p:nvSpPr>
          <p:cNvPr id="17" name="Ovál 16"/>
          <p:cNvSpPr/>
          <p:nvPr userDrawn="1"/>
        </p:nvSpPr>
        <p:spPr>
          <a:xfrm>
            <a:off x="-1179094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 userDrawn="1"/>
        </p:nvSpPr>
        <p:spPr>
          <a:xfrm>
            <a:off x="-1179094" y="2370426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/>
          <p:cNvSpPr/>
          <p:nvPr userDrawn="1"/>
        </p:nvSpPr>
        <p:spPr>
          <a:xfrm>
            <a:off x="-1179094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/>
          <p:cNvSpPr/>
          <p:nvPr userDrawn="1"/>
        </p:nvSpPr>
        <p:spPr>
          <a:xfrm>
            <a:off x="-1179094" y="4325698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/>
          <p:cNvSpPr/>
          <p:nvPr userDrawn="1"/>
        </p:nvSpPr>
        <p:spPr>
          <a:xfrm>
            <a:off x="-1181434" y="5271503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/>
          <p:cNvSpPr/>
          <p:nvPr userDrawn="1"/>
        </p:nvSpPr>
        <p:spPr>
          <a:xfrm>
            <a:off x="-1181434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133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ravý text+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6701589" y="0"/>
            <a:ext cx="5490411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6990347" y="295736"/>
            <a:ext cx="4969042" cy="1436811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hlavní sdělení slajdu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6990347" y="2028281"/>
            <a:ext cx="4969042" cy="3987508"/>
          </a:xfrm>
        </p:spPr>
        <p:txBody>
          <a:bodyPr>
            <a:normAutofit/>
          </a:bodyPr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na jednom slajdu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 platí pravidlo 7 x 7</a:t>
            </a:r>
          </a:p>
          <a:p>
            <a:r>
              <a:rPr lang="cs-CZ" dirty="0"/>
              <a:t>7 odrážek a v každé 7 slov</a:t>
            </a:r>
          </a:p>
          <a:p>
            <a:r>
              <a:rPr lang="cs-CZ" dirty="0"/>
              <a:t>Ne celé věty</a:t>
            </a:r>
          </a:p>
          <a:p>
            <a:r>
              <a:rPr lang="cs-CZ" dirty="0"/>
              <a:t>písmo </a:t>
            </a:r>
            <a:r>
              <a:rPr lang="cs-CZ" dirty="0" err="1"/>
              <a:t>FranklinGothic</a:t>
            </a:r>
            <a:endParaRPr lang="cs-CZ" dirty="0"/>
          </a:p>
          <a:p>
            <a:r>
              <a:rPr lang="cs-CZ" dirty="0"/>
              <a:t>tloušťky povoleny všechny</a:t>
            </a:r>
          </a:p>
          <a:p>
            <a:r>
              <a:rPr lang="cs-CZ" dirty="0"/>
              <a:t>velikost min. 20 b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31.7.2019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4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4" y="2370426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4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4" y="4325698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4" y="5271503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4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" name="Obrázek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358" y="6311524"/>
            <a:ext cx="1265019" cy="839138"/>
          </a:xfrm>
          <a:prstGeom prst="rect">
            <a:avLst/>
          </a:prstGeom>
        </p:spPr>
      </p:pic>
      <p:pic>
        <p:nvPicPr>
          <p:cNvPr id="3074" name="Picture 2" descr="U:\FOTOARCHIV\GDPR_OBJEKTY MUZEA\04_DCG\DSC_7359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6" r="3670"/>
          <a:stretch/>
        </p:blipFill>
        <p:spPr bwMode="auto">
          <a:xfrm rot="5400000">
            <a:off x="-90241" y="66175"/>
            <a:ext cx="6882067" cy="6701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levý text+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0" y="0"/>
            <a:ext cx="5490411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288757" y="295736"/>
            <a:ext cx="4969042" cy="1436811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hlavní sdělení slajdu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88757" y="2028281"/>
            <a:ext cx="4969042" cy="3987508"/>
          </a:xfrm>
        </p:spPr>
        <p:txBody>
          <a:bodyPr>
            <a:normAutofit/>
          </a:bodyPr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na jednom slajdu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 platí pravidlo 7 x 7</a:t>
            </a:r>
          </a:p>
          <a:p>
            <a:r>
              <a:rPr lang="cs-CZ" dirty="0"/>
              <a:t>7 odrážek a v každé 7 slov</a:t>
            </a:r>
          </a:p>
          <a:p>
            <a:r>
              <a:rPr lang="cs-CZ" dirty="0"/>
              <a:t>písmo </a:t>
            </a:r>
            <a:r>
              <a:rPr lang="cs-CZ" dirty="0" err="1"/>
              <a:t>FranklinGothic</a:t>
            </a:r>
            <a:endParaRPr lang="cs-CZ" dirty="0"/>
          </a:p>
          <a:p>
            <a:r>
              <a:rPr lang="cs-CZ" dirty="0"/>
              <a:t>tloušťky povoleny všechny</a:t>
            </a:r>
          </a:p>
          <a:p>
            <a:r>
              <a:rPr lang="cs-CZ" dirty="0"/>
              <a:t>velikost min. 20 b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31.7.2019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909012" y="6356351"/>
            <a:ext cx="2743200" cy="365125"/>
          </a:xfrm>
        </p:spPr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4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4" y="2370426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4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4" y="4325698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4" y="5271503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4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" name="Obrázek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973" y="6314597"/>
            <a:ext cx="1265019" cy="839138"/>
          </a:xfrm>
          <a:prstGeom prst="rect">
            <a:avLst/>
          </a:prstGeom>
        </p:spPr>
      </p:pic>
      <p:pic>
        <p:nvPicPr>
          <p:cNvPr id="4098" name="Picture 2" descr="U:\HANDS ON MUZEUM\PROGRAMY\Hrava geologie\žula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82597" y="974903"/>
            <a:ext cx="9917213" cy="6701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376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levý text+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0" y="0"/>
            <a:ext cx="5490411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288757" y="295736"/>
            <a:ext cx="4969042" cy="1436811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hlavní sdělení slajdu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88757" y="2028281"/>
            <a:ext cx="4969042" cy="3987508"/>
          </a:xfrm>
        </p:spPr>
        <p:txBody>
          <a:bodyPr>
            <a:normAutofit/>
          </a:bodyPr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na jednom slajdu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 platí pravidlo 7 x 7</a:t>
            </a:r>
          </a:p>
          <a:p>
            <a:r>
              <a:rPr lang="cs-CZ" dirty="0"/>
              <a:t>7 odrážek a v každé 7 slov</a:t>
            </a:r>
          </a:p>
          <a:p>
            <a:r>
              <a:rPr lang="cs-CZ" dirty="0"/>
              <a:t>písmo </a:t>
            </a:r>
            <a:r>
              <a:rPr lang="cs-CZ" dirty="0" err="1"/>
              <a:t>FranklinGothic</a:t>
            </a:r>
            <a:endParaRPr lang="cs-CZ" dirty="0"/>
          </a:p>
          <a:p>
            <a:r>
              <a:rPr lang="cs-CZ" dirty="0"/>
              <a:t>tloušťky povoleny všechny</a:t>
            </a:r>
          </a:p>
          <a:p>
            <a:r>
              <a:rPr lang="cs-CZ" dirty="0"/>
              <a:t>velikost min. 20 b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31.7.2019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909012" y="6356351"/>
            <a:ext cx="2743200" cy="365125"/>
          </a:xfrm>
        </p:spPr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4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4" y="2370426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4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4" y="4325698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4" y="5271503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4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" name="Obrázek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973" y="6314597"/>
            <a:ext cx="1265019" cy="839138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683" y="319438"/>
            <a:ext cx="6191250" cy="610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1808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levý text+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ázek 1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7661" r="15035" b="10771"/>
          <a:stretch/>
        </p:blipFill>
        <p:spPr>
          <a:xfrm>
            <a:off x="0" y="1"/>
            <a:ext cx="12192000" cy="6859865"/>
          </a:xfrm>
          <a:prstGeom prst="rect">
            <a:avLst/>
          </a:prstGeom>
        </p:spPr>
      </p:pic>
      <p:sp>
        <p:nvSpPr>
          <p:cNvPr id="7" name="Obdélník 6"/>
          <p:cNvSpPr/>
          <p:nvPr userDrawn="1"/>
        </p:nvSpPr>
        <p:spPr>
          <a:xfrm>
            <a:off x="0" y="0"/>
            <a:ext cx="5490411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288757" y="295736"/>
            <a:ext cx="4969042" cy="1436811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hlavní sdělení slajdu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88757" y="2028281"/>
            <a:ext cx="4969042" cy="3987508"/>
          </a:xfrm>
        </p:spPr>
        <p:txBody>
          <a:bodyPr>
            <a:normAutofit/>
          </a:bodyPr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na jednom slajdu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 platí pravidlo 7 x 7</a:t>
            </a:r>
          </a:p>
          <a:p>
            <a:r>
              <a:rPr lang="cs-CZ" dirty="0"/>
              <a:t>7 odrážek a v každé 7 slov</a:t>
            </a:r>
          </a:p>
          <a:p>
            <a:r>
              <a:rPr lang="cs-CZ" dirty="0"/>
              <a:t>písmo </a:t>
            </a:r>
            <a:r>
              <a:rPr lang="cs-CZ" dirty="0" err="1"/>
              <a:t>FranklinGothic</a:t>
            </a:r>
            <a:endParaRPr lang="cs-CZ" dirty="0"/>
          </a:p>
          <a:p>
            <a:r>
              <a:rPr lang="cs-CZ" dirty="0"/>
              <a:t>tloušťky povoleny všechny</a:t>
            </a:r>
          </a:p>
          <a:p>
            <a:r>
              <a:rPr lang="cs-CZ" dirty="0"/>
              <a:t>velikost min. 20 b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31.7.2019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909012" y="6356351"/>
            <a:ext cx="2743200" cy="365125"/>
          </a:xfrm>
        </p:spPr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4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4" y="2370426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4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4" y="4325698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4" y="5271503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4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" name="Obrázek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973" y="6314597"/>
            <a:ext cx="1265019" cy="83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78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FA942-437A-45EE-A4E4-8FA9F1575556}" type="datetimeFigureOut">
              <a:rPr lang="cs-CZ" smtClean="0"/>
              <a:t>31.7.2019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345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0" r:id="rId2"/>
    <p:sldLayoutId id="2147483661" r:id="rId3"/>
    <p:sldLayoutId id="2147483674" r:id="rId4"/>
    <p:sldLayoutId id="2147483662" r:id="rId5"/>
    <p:sldLayoutId id="2147483649" r:id="rId6"/>
    <p:sldLayoutId id="2147483665" r:id="rId7"/>
    <p:sldLayoutId id="2147483673" r:id="rId8"/>
    <p:sldLayoutId id="2147483671" r:id="rId9"/>
    <p:sldLayoutId id="2147483664" r:id="rId10"/>
    <p:sldLayoutId id="2147483667" r:id="rId11"/>
    <p:sldLayoutId id="2147483668" r:id="rId12"/>
    <p:sldLayoutId id="2147483650" r:id="rId13"/>
    <p:sldLayoutId id="2147483669" r:id="rId14"/>
    <p:sldLayoutId id="2147483670" r:id="rId15"/>
    <p:sldLayoutId id="2147483652" r:id="rId16"/>
    <p:sldLayoutId id="2147483653" r:id="rId17"/>
    <p:sldLayoutId id="2147483654" r:id="rId18"/>
    <p:sldLayoutId id="2147483655" r:id="rId19"/>
    <p:sldLayoutId id="2147483656" r:id="rId20"/>
    <p:sldLayoutId id="2147483657" r:id="rId21"/>
    <p:sldLayoutId id="2147483658" r:id="rId22"/>
    <p:sldLayoutId id="2147483659" r:id="rId23"/>
    <p:sldLayoutId id="2147483672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ology.cz/img/e-learning/objevy/courses/course_2/lessons/lesson_5/objects/object_5_ecoaching/object.html" TargetMode="External"/><Relationship Id="rId2" Type="http://schemas.openxmlformats.org/officeDocument/2006/relationships/hyperlink" Target="http://www.geology.cz/svet-geologie/pokusy/virtualni-laboratore" TargetMode="Externa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://www.geology.cz/svet-geologie/vylety/vylety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wsdot/5360334095/" TargetMode="External"/><Relationship Id="rId7" Type="http://schemas.openxmlformats.org/officeDocument/2006/relationships/hyperlink" Target="https://mapy.cz/" TargetMode="External"/><Relationship Id="rId2" Type="http://schemas.openxmlformats.org/officeDocument/2006/relationships/hyperlink" Target="https://www.nps.gov/zion/learn/news/zmcrockfall.htm" TargetMode="Externa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upload.wikimedia.org/wikipedia/commons/8/89/Jeskyn%C4%9B_Balcarka32.jpg" TargetMode="External"/><Relationship Id="rId5" Type="http://schemas.openxmlformats.org/officeDocument/2006/relationships/hyperlink" Target="https://upload.wikimedia.org/wikipedia/commons/9/9e/Hamersk%C3%A9_vr%C3%A1sy.JPG" TargetMode="External"/><Relationship Id="rId4" Type="http://schemas.openxmlformats.org/officeDocument/2006/relationships/hyperlink" Target="https://upload.wikimedia.org/wikipedia/commons/d/d5/Mohelno3.jp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regionalniucebnice.ricany.cz/mapa.php" TargetMode="Externa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41621" y="580445"/>
            <a:ext cx="10202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Návod, jak prezentaci používat. 	                    Tato stránka se při prohlížení prezentace nezobrazuje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1041621" y="956804"/>
            <a:ext cx="10042497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– </a:t>
            </a:r>
            <a:r>
              <a:rPr lang="cs-CZ" sz="1600" b="1" dirty="0"/>
              <a:t>před začátkem hodiny </a:t>
            </a:r>
            <a:r>
              <a:rPr lang="cs-CZ" sz="1600" dirty="0"/>
              <a:t>učitel do prezentace doplní fotky z vlastního proběhlého programu, s vlastními žáky</a:t>
            </a:r>
          </a:p>
          <a:p>
            <a:r>
              <a:rPr lang="cs-CZ" sz="1600" dirty="0"/>
              <a:t>– před začátkem hodiny učitel seznámí s prezentací žáka (žáky), který bude prezentovat snímky v první části prezentace</a:t>
            </a:r>
          </a:p>
          <a:p>
            <a:r>
              <a:rPr lang="cs-CZ" sz="1600" dirty="0"/>
              <a:t>– učitel se před začátkem hodiny seznámí s doporučenými možnostmi, jak využít digitální prostředí pro další vzdělávání v geologii – příklady jsou součástí prezentace. Vloží mapu lokality, kterou s žáky navštívil (</a:t>
            </a:r>
            <a:r>
              <a:rPr lang="cs-CZ" sz="1600" dirty="0" err="1"/>
              <a:t>slide</a:t>
            </a:r>
            <a:r>
              <a:rPr lang="cs-CZ" sz="1600" dirty="0"/>
              <a:t> 6)</a:t>
            </a:r>
          </a:p>
          <a:p>
            <a:endParaRPr lang="cs-CZ" sz="1600" dirty="0"/>
          </a:p>
          <a:p>
            <a:r>
              <a:rPr lang="cs-CZ" sz="1600" dirty="0"/>
              <a:t>– učitel spustí promítání prezentace</a:t>
            </a:r>
          </a:p>
          <a:p>
            <a:r>
              <a:rPr lang="cs-CZ" sz="1600" dirty="0"/>
              <a:t>– dojde ke hlavnímu sdělení, které přečte, diskuse nad sdělením</a:t>
            </a:r>
          </a:p>
          <a:p>
            <a:r>
              <a:rPr lang="cs-CZ" sz="1600" dirty="0"/>
              <a:t>– učitel předá procházení prezentace vybranému žákovi</a:t>
            </a:r>
          </a:p>
          <a:p>
            <a:r>
              <a:rPr lang="cs-CZ" sz="1600" b="1" dirty="0"/>
              <a:t>- </a:t>
            </a:r>
            <a:r>
              <a:rPr lang="cs-CZ" sz="1600" dirty="0"/>
              <a:t> ostatní žáci se hlásí s odpověďmi a správným řešením úkolů</a:t>
            </a:r>
          </a:p>
          <a:p>
            <a:r>
              <a:rPr lang="cs-CZ" sz="1600" dirty="0"/>
              <a:t>– </a:t>
            </a:r>
            <a:r>
              <a:rPr lang="cs-CZ" sz="1600" dirty="0" err="1"/>
              <a:t>odkrývačka</a:t>
            </a:r>
            <a:r>
              <a:rPr lang="cs-CZ" sz="1600" dirty="0"/>
              <a:t> - určování nejčastějších minerálů. Až poté, co se žáci shodnou na názvu minerálu, kliknou na obrázek. Začíná se zleva od živce.</a:t>
            </a:r>
          </a:p>
          <a:p>
            <a:r>
              <a:rPr lang="cs-CZ" sz="1600" dirty="0"/>
              <a:t>– na mapě žáci určují lokalizaci školy, navštívenou terénní lokalitu a celou trasu </a:t>
            </a:r>
          </a:p>
          <a:p>
            <a:r>
              <a:rPr lang="cs-CZ" sz="1600" b="1" dirty="0"/>
              <a:t>-</a:t>
            </a:r>
            <a:r>
              <a:rPr lang="cs-CZ" sz="1600" dirty="0"/>
              <a:t> Regionální učebnice Říčansko – učitel převezme iniciativu, přejde na web na vytvořenou mapu geologických lokalit a žáky seznámí s dalšími místními lokalitami a jejich zajímavostmi. Navštívenou lokalitu a minerály mohou prezentovat žáci.</a:t>
            </a:r>
          </a:p>
          <a:p>
            <a:r>
              <a:rPr lang="cs-CZ" sz="1600" dirty="0"/>
              <a:t>– přiřazování názvů – žáci přiřadí správné horniny k  jejich obrázku (kliknutím na obrázek se zobrazí řešení)</a:t>
            </a:r>
          </a:p>
          <a:p>
            <a:r>
              <a:rPr lang="cs-CZ" sz="1600" dirty="0"/>
              <a:t>– obrázky krajinných složek a jevů – prezentace žáků - mluvčí každé skupiny (na pozici mluvčího se žáci připravují již během práce v předešlých hodinách), za pomoci ostatních členů skupiny, prezentuje výsledky dosavadní práce, která nebyla společná. Žáci tvoří zápis. Zápis s novými znalostmi vloží do portfolia.</a:t>
            </a:r>
          </a:p>
          <a:p>
            <a:pPr lvl="0"/>
            <a:r>
              <a:rPr lang="cs-CZ" sz="1600" dirty="0"/>
              <a:t>– virtuální laboratoře – žáci se pod vedením učitele seznamují s možnostmi, jak využít digitální prostředí pro svoje další vzdělávání v geologii. Ideální je pracovat v učebně vybavené počítači, kde žáci mohou využít </a:t>
            </a:r>
            <a:r>
              <a:rPr lang="cs-CZ" sz="1600"/>
              <a:t>více počítačů.</a:t>
            </a:r>
            <a:endParaRPr lang="cs-CZ" sz="1600" dirty="0"/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80737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/>
          <p:cNvSpPr txBox="1"/>
          <p:nvPr/>
        </p:nvSpPr>
        <p:spPr>
          <a:xfrm>
            <a:off x="952080" y="3516489"/>
            <a:ext cx="2796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živec - ortoklas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497311" y="3520302"/>
            <a:ext cx="2530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křemen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9395728" y="3516489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slída - biotit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urči </a:t>
            </a:r>
            <a:r>
              <a:rPr lang="cs-CZ" dirty="0"/>
              <a:t>nejčastější </a:t>
            </a:r>
            <a:r>
              <a:rPr lang="cs-CZ" dirty="0" smtClean="0"/>
              <a:t>minerály:</a:t>
            </a:r>
            <a:endParaRPr lang="cs-CZ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9837" y="2740828"/>
            <a:ext cx="5078628" cy="3386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777" y="2318110"/>
            <a:ext cx="4120395" cy="3809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9" r="6064"/>
          <a:stretch/>
        </p:blipFill>
        <p:spPr bwMode="auto">
          <a:xfrm>
            <a:off x="8325853" y="2092268"/>
            <a:ext cx="3862136" cy="4035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2046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horniny </a:t>
            </a:r>
            <a:r>
              <a:rPr lang="cs-CZ" dirty="0"/>
              <a:t>umíme brousit a </a:t>
            </a:r>
            <a:r>
              <a:rPr lang="cs-CZ" dirty="0" smtClean="0"/>
              <a:t>leštit</a:t>
            </a:r>
            <a:endParaRPr lang="cs-CZ" dirty="0"/>
          </a:p>
        </p:txBody>
      </p:sp>
      <p:pic>
        <p:nvPicPr>
          <p:cNvPr id="9218" name="Picture 2" descr="U:\Lidé\Kuba\2019_05_výběr\DSC_47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93855"/>
            <a:ext cx="5029200" cy="334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U:\Lidé\Kuba\2019_05_výběr\2019-05-21 09.44.10.jpg"/>
          <p:cNvPicPr>
            <a:picLocks noGrp="1" noChangeAspect="1" noChangeArrowheads="1"/>
          </p:cNvPicPr>
          <p:nvPr>
            <p:ph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325" y="2417823"/>
            <a:ext cx="4943475" cy="3292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52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5700" y="5847496"/>
            <a:ext cx="12185649" cy="1010504"/>
          </a:xfrm>
        </p:spPr>
        <p:txBody>
          <a:bodyPr anchor="ctr">
            <a:normAutofit/>
          </a:bodyPr>
          <a:lstStyle/>
          <a:p>
            <a:r>
              <a:rPr lang="cs-CZ" sz="4400" dirty="0"/>
              <a:t>Popletly se nám názvy hornin, opravte je.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815698" y="5210597"/>
            <a:ext cx="56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rula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5943293" y="5192088"/>
            <a:ext cx="100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vápenec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3402483" y="5192088"/>
            <a:ext cx="784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hadec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10725749" y="5192088"/>
            <a:ext cx="1023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pískovec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8376249" y="5192088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melafýr</a:t>
            </a:r>
            <a:endParaRPr lang="cs-CZ" b="1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682"/>
          <a:stretch/>
        </p:blipFill>
        <p:spPr>
          <a:xfrm>
            <a:off x="-15700" y="0"/>
            <a:ext cx="2353458" cy="427672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7" r="30675" b="1378"/>
          <a:stretch/>
        </p:blipFill>
        <p:spPr>
          <a:xfrm>
            <a:off x="2337758" y="-1"/>
            <a:ext cx="2311880" cy="427672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13"/>
          <a:stretch/>
        </p:blipFill>
        <p:spPr>
          <a:xfrm>
            <a:off x="4649638" y="0"/>
            <a:ext cx="2467154" cy="427672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9" r="32948"/>
          <a:stretch/>
        </p:blipFill>
        <p:spPr>
          <a:xfrm>
            <a:off x="7116792" y="0"/>
            <a:ext cx="2518914" cy="427672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31"/>
          <a:stretch/>
        </p:blipFill>
        <p:spPr>
          <a:xfrm rot="16200000">
            <a:off x="8781353" y="854350"/>
            <a:ext cx="4276725" cy="256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53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47 -0.01505 L -0.24427 -0.1187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40" y="-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22222E-6 L -0.44518 -0.1187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66" y="-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74 -0.00486 L -0.43411 -0.1187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75" y="-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07407E-6 L 0.58516 -0.1212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58" y="-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22222E-6 L 0.37513 -0.1187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-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2" grpId="0"/>
      <p:bldP spid="13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U:\Lidé\Kuba\2019_05_výběr\2019-05-21 09.40.5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81600" cy="3450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U:\Lidé\Kuba\2019_05_výběr\DSC_47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20" y="3407056"/>
            <a:ext cx="5189119" cy="3450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U:\Lidé\Kuba\2019_05_výběr\DSC_470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0"/>
            <a:ext cx="5181600" cy="3441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U:\Lidé\Kuba\2019_05_výběr\DSC_47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399" y="3407056"/>
            <a:ext cx="5189121" cy="3450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99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horniny </a:t>
            </a:r>
            <a:r>
              <a:rPr lang="cs-CZ" dirty="0"/>
              <a:t>nás mohou </a:t>
            </a:r>
            <a:r>
              <a:rPr lang="cs-CZ" dirty="0" smtClean="0"/>
              <a:t>ohrozit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Boulder on Zion-Mount Carmel Highway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63"/>
          <a:stretch/>
        </p:blipFill>
        <p:spPr bwMode="auto">
          <a:xfrm>
            <a:off x="404043" y="2169042"/>
            <a:ext cx="5571090" cy="377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561" y="2154420"/>
            <a:ext cx="5052239" cy="3789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888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horniny </a:t>
            </a:r>
            <a:r>
              <a:rPr lang="cs-CZ" dirty="0"/>
              <a:t>jsou základem úžasné </a:t>
            </a:r>
            <a:r>
              <a:rPr lang="cs-CZ" dirty="0" smtClean="0"/>
              <a:t>krajiny</a:t>
            </a:r>
            <a:endParaRPr lang="cs-CZ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42" y="2178050"/>
            <a:ext cx="50292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G:\FOTO definitiv\2018\2018_08_30_Granátka\2\DSC_5384I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94763" y="2178050"/>
            <a:ext cx="5684617" cy="377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69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 </a:t>
            </a:r>
            <a:r>
              <a:rPr lang="cs-CZ" dirty="0"/>
              <a:t>horninách probíhají neustálé </a:t>
            </a:r>
            <a:r>
              <a:rPr lang="cs-CZ" dirty="0" smtClean="0"/>
              <a:t>procesy</a:t>
            </a:r>
            <a:endParaRPr lang="cs-CZ" dirty="0"/>
          </a:p>
        </p:txBody>
      </p:sp>
      <p:pic>
        <p:nvPicPr>
          <p:cNvPr id="3074" name="Picture 2" descr="https://upload.wikimedia.org/wikipedia/commons/9/9e/Hamersk%C3%A9_vr%C3%A1s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09" y="2211276"/>
            <a:ext cx="4942362" cy="370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upload.wikimedia.org/wikipedia/commons/8/89/Jeskyn%C4%9B_Balcarka32.jpg"/>
          <p:cNvPicPr>
            <a:picLocks noGrp="1" noChangeAspect="1" noChangeArrowheads="1"/>
          </p:cNvPicPr>
          <p:nvPr>
            <p:ph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143" y="2222204"/>
            <a:ext cx="5550202" cy="3700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459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zkoumáme </a:t>
            </a:r>
            <a:r>
              <a:rPr lang="cs-CZ" dirty="0"/>
              <a:t>podstatu </a:t>
            </a:r>
            <a:r>
              <a:rPr lang="cs-CZ" dirty="0" smtClean="0"/>
              <a:t>procesů</a:t>
            </a:r>
            <a:endParaRPr lang="cs-CZ" dirty="0"/>
          </a:p>
        </p:txBody>
      </p:sp>
      <p:pic>
        <p:nvPicPr>
          <p:cNvPr id="12290" name="Picture 2" descr="U:\Lidé\Kuba\2019_05_22_Foto DCG\DSC_47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93855"/>
            <a:ext cx="5029200" cy="334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U:\Lidé\Kuba\2019_05_22_Foto DCG\DSC_4756.JPG"/>
          <p:cNvPicPr>
            <a:picLocks noGrp="1" noChangeAspect="1" noChangeArrowheads="1"/>
          </p:cNvPicPr>
          <p:nvPr>
            <p:ph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325" y="2422324"/>
            <a:ext cx="4943475" cy="328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977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6400801" y="3753294"/>
            <a:ext cx="3689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Zapojte se do rozhodování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 vzhled krajiny můžeme také my!</a:t>
            </a:r>
          </a:p>
        </p:txBody>
      </p:sp>
      <p:pic>
        <p:nvPicPr>
          <p:cNvPr id="11266" name="Picture 2" descr="U:\Lidé\Kuba\2019_05_22_Foto DCG\DSC_47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605" y="2081463"/>
            <a:ext cx="6080310" cy="406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304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2" y="721895"/>
            <a:ext cx="10515600" cy="968793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virtuální </a:t>
            </a:r>
            <a:r>
              <a:rPr lang="cs-CZ" dirty="0"/>
              <a:t>laboratoře</a:t>
            </a:r>
            <a:r>
              <a:rPr lang="cs-CZ" b="1" dirty="0"/>
              <a:t/>
            </a:r>
            <a:br>
              <a:rPr lang="cs-CZ" b="1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>
                <a:solidFill>
                  <a:schemeClr val="tx1"/>
                </a:solidFill>
              </a:rPr>
              <a:t>Tipy na další zdroje:</a:t>
            </a:r>
          </a:p>
          <a:p>
            <a:r>
              <a:rPr lang="cs-CZ" dirty="0">
                <a:hlinkClick r:id="rId2"/>
              </a:rPr>
              <a:t>http://www.geology.cz/svet-geologie/pokusy/virtualni-laboratore</a:t>
            </a:r>
            <a:endParaRPr lang="cs-CZ" dirty="0"/>
          </a:p>
          <a:p>
            <a:r>
              <a:rPr lang="cs-CZ" dirty="0">
                <a:hlinkClick r:id="rId3"/>
              </a:rPr>
              <a:t>http://www.geology.cz/img/e-learning/objevy/courses/course_2/lessons/lesson_5/objects/object_5_ecoaching/object.html</a:t>
            </a:r>
            <a:endParaRPr lang="cs-CZ" dirty="0"/>
          </a:p>
          <a:p>
            <a:r>
              <a:rPr lang="cs-CZ" dirty="0">
                <a:hlinkClick r:id="rId4"/>
              </a:rPr>
              <a:t>http://www.geology.cz/svet-geologie/vylety/vylety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0787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Objevujeme a prožíváme!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26868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2" y="537586"/>
            <a:ext cx="10515600" cy="1008934"/>
          </a:xfrm>
        </p:spPr>
        <p:txBody>
          <a:bodyPr anchor="ctr">
            <a:normAutofit fontScale="90000"/>
          </a:bodyPr>
          <a:lstStyle/>
          <a:p>
            <a:r>
              <a:rPr lang="cs-CZ" dirty="0"/>
              <a:t>I neživá příroda může být zajímavá.</a:t>
            </a:r>
          </a:p>
        </p:txBody>
      </p:sp>
    </p:spTree>
    <p:extLst>
      <p:ext uri="{BB962C8B-B14F-4D97-AF65-F5344CB8AC3E}">
        <p14:creationId xmlns:p14="http://schemas.microsoft.com/office/powerpoint/2010/main" val="362758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46567" y="414670"/>
            <a:ext cx="1135557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zdroj obrázků:</a:t>
            </a:r>
          </a:p>
          <a:p>
            <a:r>
              <a:rPr lang="cs-CZ" dirty="0"/>
              <a:t>archiv Muzea Říčany</a:t>
            </a:r>
          </a:p>
          <a:p>
            <a:endParaRPr lang="cs-CZ" dirty="0"/>
          </a:p>
          <a:p>
            <a:r>
              <a:rPr lang="cs-CZ" dirty="0"/>
              <a:t>Obrázky, u kterých je povoleno opětovné nekomerční šíření:</a:t>
            </a:r>
          </a:p>
          <a:p>
            <a:endParaRPr lang="cs-CZ" dirty="0"/>
          </a:p>
          <a:p>
            <a:r>
              <a:rPr lang="cs-CZ" dirty="0">
                <a:hlinkClick r:id="rId2"/>
              </a:rPr>
              <a:t>https://www.nps.gov/zion/learn/news/zmcrockfall.htm</a:t>
            </a:r>
            <a:endParaRPr lang="cs-CZ" dirty="0"/>
          </a:p>
          <a:p>
            <a:r>
              <a:rPr lang="cs-CZ" dirty="0">
                <a:hlinkClick r:id="rId3"/>
              </a:rPr>
              <a:t>https://www.flickr.com/photos/wsdot/5360334095/</a:t>
            </a:r>
            <a:endParaRPr lang="cs-CZ" dirty="0"/>
          </a:p>
          <a:p>
            <a:r>
              <a:rPr lang="cs-CZ" dirty="0">
                <a:hlinkClick r:id="rId4"/>
              </a:rPr>
              <a:t>https://upload.wikimedia.org/wikipedia/commons/d/d5/Mohelno3.jpg</a:t>
            </a:r>
            <a:endParaRPr lang="cs-CZ" dirty="0"/>
          </a:p>
          <a:p>
            <a:r>
              <a:rPr lang="cs-CZ" dirty="0">
                <a:hlinkClick r:id="rId5"/>
              </a:rPr>
              <a:t>https://upload.wikimedia.org/wikipedia/commons/9/9e/Hamersk%C3%A9_vr%C3%A1sy.JPG</a:t>
            </a:r>
            <a:endParaRPr lang="cs-CZ" dirty="0"/>
          </a:p>
          <a:p>
            <a:r>
              <a:rPr lang="cs-CZ" dirty="0">
                <a:hlinkClick r:id="rId6"/>
              </a:rPr>
              <a:t>https://upload.wikimedia.org/wikipedia/commons/8/89/Jeskyn%C4%9B_Balcarka32.jpg</a:t>
            </a:r>
            <a:endParaRPr lang="cs-CZ" dirty="0"/>
          </a:p>
          <a:p>
            <a:endParaRPr lang="cs-CZ" dirty="0"/>
          </a:p>
          <a:p>
            <a:r>
              <a:rPr lang="cs-CZ" dirty="0"/>
              <a:t>mapy:</a:t>
            </a:r>
          </a:p>
          <a:p>
            <a:r>
              <a:rPr lang="cs-CZ" dirty="0">
                <a:hlinkClick r:id="rId7"/>
              </a:rPr>
              <a:t>https://mapy.cz/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9079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5166" y="4524712"/>
            <a:ext cx="11285621" cy="1358729"/>
          </a:xfrm>
        </p:spPr>
        <p:txBody>
          <a:bodyPr anchor="ctr">
            <a:normAutofit fontScale="90000"/>
          </a:bodyPr>
          <a:lstStyle/>
          <a:p>
            <a:r>
              <a:rPr lang="cs-CZ" sz="3200" dirty="0" smtClean="0"/>
              <a:t/>
            </a:r>
            <a:br>
              <a:rPr lang="cs-CZ" sz="3200" dirty="0" smtClean="0"/>
            </a:br>
            <a:r>
              <a:rPr lang="cs-CZ" sz="3600" dirty="0" smtClean="0"/>
              <a:t>Horniny </a:t>
            </a:r>
            <a:r>
              <a:rPr lang="cs-CZ" sz="3600" dirty="0"/>
              <a:t>a minerály jsou součástí přírody, vznikají a zanikají.</a:t>
            </a:r>
            <a:br>
              <a:rPr lang="cs-CZ" sz="3600" dirty="0"/>
            </a:br>
            <a:r>
              <a:rPr lang="cs-CZ" sz="3600" dirty="0"/>
              <a:t>Lidé je využívají a někdy mění vzhled krajiny</a:t>
            </a:r>
            <a:r>
              <a:rPr lang="cs-CZ" sz="3600" dirty="0" smtClean="0"/>
              <a:t>.</a:t>
            </a:r>
            <a:r>
              <a:rPr lang="cs-CZ" sz="3200" dirty="0" smtClean="0"/>
              <a:t/>
            </a:r>
            <a:br>
              <a:rPr lang="cs-CZ" sz="3200" dirty="0" smtClean="0"/>
            </a:b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194645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H</a:t>
            </a:r>
            <a:r>
              <a:rPr lang="cs-CZ" dirty="0" smtClean="0"/>
              <a:t>orniny </a:t>
            </a:r>
            <a:r>
              <a:rPr lang="cs-CZ" dirty="0"/>
              <a:t>se dělí podle způsobu vzniku: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vyvřelé</a:t>
            </a:r>
          </a:p>
          <a:p>
            <a:pPr lvl="1" algn="l"/>
            <a:r>
              <a:rPr lang="cs-CZ" dirty="0"/>
              <a:t>	hlubinné</a:t>
            </a:r>
          </a:p>
          <a:p>
            <a:pPr lvl="1" algn="l"/>
            <a:r>
              <a:rPr lang="cs-CZ" dirty="0"/>
              <a:t>	výlevné</a:t>
            </a:r>
          </a:p>
          <a:p>
            <a:pPr lvl="1"/>
            <a:endParaRPr lang="cs-CZ" dirty="0"/>
          </a:p>
          <a:p>
            <a:pPr lvl="0">
              <a:defRPr/>
            </a:pPr>
            <a:r>
              <a:rPr lang="cs-CZ" dirty="0"/>
              <a:t>usazené</a:t>
            </a:r>
          </a:p>
          <a:p>
            <a:pPr lvl="0">
              <a:defRPr/>
            </a:pPr>
            <a:endParaRPr lang="cs-CZ" dirty="0"/>
          </a:p>
          <a:p>
            <a:pPr lvl="0">
              <a:defRPr/>
            </a:pPr>
            <a:r>
              <a:rPr lang="cs-CZ" dirty="0"/>
              <a:t>přeměněné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2505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zkoumáme </a:t>
            </a:r>
            <a:r>
              <a:rPr lang="cs-CZ" dirty="0"/>
              <a:t>horniny v lomu blízko </a:t>
            </a:r>
            <a:r>
              <a:rPr lang="cs-CZ" dirty="0" smtClean="0"/>
              <a:t>školy</a:t>
            </a:r>
            <a:endParaRPr lang="cs-CZ" dirty="0"/>
          </a:p>
        </p:txBody>
      </p:sp>
      <p:pic>
        <p:nvPicPr>
          <p:cNvPr id="3074" name="Picture 2" descr="U:\FOTOARCHIV\2019\HANDS ON\PILOTÁŽE-PROGRAMY\Haravá geologie\2019_05_05 vycházka do lomu\DSC_4030.JPG"/>
          <p:cNvPicPr>
            <a:picLocks noGrp="1" noChangeAspect="1" noChangeArrowheads="1"/>
          </p:cNvPicPr>
          <p:nvPr>
            <p:ph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325" y="2422324"/>
            <a:ext cx="4943475" cy="328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U:\FOTOARCHIV\2019\HANDS ON\PILOTÁŽE-PROGRAMY\Haravá geologie\2019_05_05 vycházka do lomu\DSC_399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93855"/>
            <a:ext cx="5029200" cy="334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750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88757" y="614713"/>
            <a:ext cx="4969042" cy="1436811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říčanská </a:t>
            </a:r>
            <a:r>
              <a:rPr lang="cs-CZ" dirty="0"/>
              <a:t>žula se skládá ze 3 hlavních </a:t>
            </a:r>
            <a:r>
              <a:rPr lang="cs-CZ" dirty="0" smtClean="0"/>
              <a:t>nerostů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/>
              <a:t>křemen</a:t>
            </a:r>
          </a:p>
          <a:p>
            <a:r>
              <a:rPr lang="cs-CZ" dirty="0"/>
              <a:t>živec</a:t>
            </a:r>
          </a:p>
          <a:p>
            <a:pPr lvl="1" algn="l"/>
            <a:r>
              <a:rPr lang="cs-CZ" dirty="0"/>
              <a:t>ortoklas</a:t>
            </a:r>
          </a:p>
          <a:p>
            <a:pPr lvl="1" algn="l"/>
            <a:r>
              <a:rPr lang="cs-CZ" dirty="0"/>
              <a:t>plagioklas</a:t>
            </a:r>
          </a:p>
          <a:p>
            <a:r>
              <a:rPr lang="cs-CZ" dirty="0"/>
              <a:t>slída</a:t>
            </a:r>
          </a:p>
          <a:p>
            <a:pPr lvl="1" algn="l"/>
            <a:r>
              <a:rPr lang="cs-CZ" dirty="0"/>
              <a:t>biotit</a:t>
            </a:r>
          </a:p>
          <a:p>
            <a:pPr lvl="1" algn="l"/>
            <a:r>
              <a:rPr lang="cs-CZ" dirty="0"/>
              <a:t>muskovit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43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693" y="-1127051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1954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Regionální učebnice Říčansko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b="1" dirty="0"/>
          </a:p>
          <a:p>
            <a:r>
              <a:rPr lang="cs-CZ" dirty="0"/>
              <a:t>Mapa geologických lokalit</a:t>
            </a:r>
          </a:p>
          <a:p>
            <a:endParaRPr lang="cs-CZ" dirty="0">
              <a:hlinkClick r:id="rId2"/>
            </a:endParaRPr>
          </a:p>
          <a:p>
            <a:r>
              <a:rPr lang="cs-CZ" dirty="0">
                <a:hlinkClick r:id="rId2"/>
              </a:rPr>
              <a:t>http://regionalniucebnice.ricany.cz/mapa.php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95945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7712" y="365125"/>
            <a:ext cx="11529330" cy="1325563"/>
          </a:xfrm>
        </p:spPr>
        <p:txBody>
          <a:bodyPr/>
          <a:lstStyle/>
          <a:p>
            <a:r>
              <a:rPr lang="cs-CZ" dirty="0" smtClean="0"/>
              <a:t>minerály </a:t>
            </a:r>
            <a:r>
              <a:rPr lang="cs-CZ" dirty="0"/>
              <a:t>určujeme polarizačním </a:t>
            </a:r>
            <a:r>
              <a:rPr lang="cs-CZ" dirty="0" smtClean="0"/>
              <a:t>mikroskopem</a:t>
            </a:r>
            <a:endParaRPr lang="cs-CZ" dirty="0"/>
          </a:p>
        </p:txBody>
      </p:sp>
      <p:pic>
        <p:nvPicPr>
          <p:cNvPr id="8195" name="Picture 3" descr="U:\Lidé\Kuba\2019_05_21_Foto DCG\Kuba\DSC_4718.JPG"/>
          <p:cNvPicPr>
            <a:picLocks noGrp="1" noChangeAspect="1" noChangeArrowheads="1"/>
          </p:cNvPicPr>
          <p:nvPr>
            <p:ph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325" y="2422324"/>
            <a:ext cx="4943475" cy="328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U:\Lidé\Kuba\2019_05_21_Foto DCG\5\2019-05-21 08.39.1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89276"/>
            <a:ext cx="5029200" cy="3349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761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ravá geologie ">
  <a:themeElements>
    <a:clrScheme name="Zeleno-žlutá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zentace1" id="{CFF23E6F-9EDB-451A-9759-A2F95D429E3A}" vid="{FA3BE730-1DB7-4277-8732-6C9AD1C4676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554</TotalTime>
  <Words>181</Words>
  <Application>Microsoft Office PowerPoint</Application>
  <PresentationFormat>Vlastní</PresentationFormat>
  <Paragraphs>80</Paragraphs>
  <Slides>21</Slides>
  <Notes>0</Notes>
  <HiddenSlides>2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2" baseType="lpstr">
      <vt:lpstr>Hravá geologie </vt:lpstr>
      <vt:lpstr>Prezentace aplikace PowerPoint</vt:lpstr>
      <vt:lpstr>Objevujeme a prožíváme!</vt:lpstr>
      <vt:lpstr> Horniny a minerály jsou součástí přírody, vznikají a zanikají. Lidé je využívají a někdy mění vzhled krajiny. </vt:lpstr>
      <vt:lpstr>Horniny se dělí podle způsobu vzniku:</vt:lpstr>
      <vt:lpstr>zkoumáme horniny v lomu blízko školy</vt:lpstr>
      <vt:lpstr>říčanská žula se skládá ze 3 hlavních nerostů</vt:lpstr>
      <vt:lpstr>Prezentace aplikace PowerPoint</vt:lpstr>
      <vt:lpstr>Regionální učebnice Říčansko</vt:lpstr>
      <vt:lpstr>minerály určujeme polarizačním mikroskopem</vt:lpstr>
      <vt:lpstr>urči nejčastější minerály:</vt:lpstr>
      <vt:lpstr>horniny umíme brousit a leštit</vt:lpstr>
      <vt:lpstr>Popletly se nám názvy hornin, opravte je.</vt:lpstr>
      <vt:lpstr>Prezentace aplikace PowerPoint</vt:lpstr>
      <vt:lpstr>horniny nás mohou ohrozit</vt:lpstr>
      <vt:lpstr>horniny jsou základem úžasné krajiny</vt:lpstr>
      <vt:lpstr>v horninách probíhají neustálé procesy</vt:lpstr>
      <vt:lpstr>zkoumáme podstatu procesů</vt:lpstr>
      <vt:lpstr>Za vzhled krajiny můžeme také my!</vt:lpstr>
      <vt:lpstr>virtuální laboratoře </vt:lpstr>
      <vt:lpstr>I neživá příroda může být zajímavá.</vt:lpstr>
      <vt:lpstr>Prezentace aplikace PowerPoint</vt:lpstr>
    </vt:vector>
  </TitlesOfParts>
  <Company>ATC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Hravá geologie</dc:title>
  <dc:creator>Halaš Jakub Mgr.</dc:creator>
  <cp:lastModifiedBy>Ježková Edita Ing.</cp:lastModifiedBy>
  <cp:revision>71</cp:revision>
  <dcterms:created xsi:type="dcterms:W3CDTF">2019-05-22T13:40:22Z</dcterms:created>
  <dcterms:modified xsi:type="dcterms:W3CDTF">2019-07-31T14:13:16Z</dcterms:modified>
</cp:coreProperties>
</file>